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18" r:id="rId3"/>
    <p:sldId id="343" r:id="rId4"/>
    <p:sldId id="321" r:id="rId5"/>
    <p:sldId id="324" r:id="rId6"/>
    <p:sldId id="325" r:id="rId7"/>
    <p:sldId id="326" r:id="rId8"/>
    <p:sldId id="344" r:id="rId9"/>
    <p:sldId id="327" r:id="rId10"/>
    <p:sldId id="328" r:id="rId11"/>
    <p:sldId id="329" r:id="rId12"/>
    <p:sldId id="331" r:id="rId13"/>
    <p:sldId id="332" r:id="rId14"/>
    <p:sldId id="345" r:id="rId15"/>
    <p:sldId id="346" r:id="rId16"/>
    <p:sldId id="347" r:id="rId17"/>
    <p:sldId id="348" r:id="rId18"/>
    <p:sldId id="349" r:id="rId19"/>
    <p:sldId id="350" r:id="rId20"/>
    <p:sldId id="351" r:id="rId21"/>
    <p:sldId id="352" r:id="rId22"/>
    <p:sldId id="353" r:id="rId23"/>
    <p:sldId id="354" r:id="rId24"/>
    <p:sldId id="355" r:id="rId25"/>
    <p:sldId id="35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7" autoAdjust="0"/>
    <p:restoredTop sz="94660"/>
  </p:normalViewPr>
  <p:slideViewPr>
    <p:cSldViewPr snapToGrid="0">
      <p:cViewPr varScale="1">
        <p:scale>
          <a:sx n="81" d="100"/>
          <a:sy n="81" d="100"/>
        </p:scale>
        <p:origin x="120" y="7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67122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2365481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328853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9190478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139205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20700964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24432858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579954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365593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771116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716606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10676290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967007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1882947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2898857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9B71368-C217-4F23-944E-A96818A763CE}" type="datetimeFigureOut">
              <a:rPr lang="en-CA" smtClean="0"/>
              <a:pPr/>
              <a:t>24/10/2018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1850924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9B71368-C217-4F23-944E-A96818A763CE}" type="datetimeFigureOut">
              <a:rPr lang="en-CA" smtClean="0"/>
              <a:pPr/>
              <a:t>24/10/2018</a:t>
            </a:fld>
            <a:endParaRPr lang="en-CA"/>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2885A7B-F377-43B5-9831-FAB8902F53CA}" type="slidenum">
              <a:rPr lang="en-CA" smtClean="0"/>
              <a:pPr/>
              <a:t>‹#›</a:t>
            </a:fld>
            <a:endParaRPr lang="en-CA"/>
          </a:p>
        </p:txBody>
      </p:sp>
    </p:spTree>
    <p:extLst>
      <p:ext uri="{BB962C8B-B14F-4D97-AF65-F5344CB8AC3E}">
        <p14:creationId xmlns:p14="http://schemas.microsoft.com/office/powerpoint/2010/main" val="40839398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www.youtube.com/watch?v=ayj9EVc2ZLI"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a:t>WGST 100-L01: Introduction to Women’s and Gender Studies</a:t>
            </a:r>
          </a:p>
        </p:txBody>
      </p:sp>
      <p:sp>
        <p:nvSpPr>
          <p:cNvPr id="3" name="Subtitle 2"/>
          <p:cNvSpPr>
            <a:spLocks noGrp="1"/>
          </p:cNvSpPr>
          <p:nvPr>
            <p:ph type="subTitle" idx="1"/>
          </p:nvPr>
        </p:nvSpPr>
        <p:spPr/>
        <p:txBody>
          <a:bodyPr/>
          <a:lstStyle/>
          <a:p>
            <a:r>
              <a:rPr lang="en-CA" dirty="0"/>
              <a:t>Week 8: </a:t>
            </a:r>
            <a:r>
              <a:rPr lang="en-CA" dirty="0" smtClean="0"/>
              <a:t>Wednesday</a:t>
            </a:r>
            <a:r>
              <a:rPr lang="en-CA" dirty="0" smtClean="0"/>
              <a:t>,  </a:t>
            </a:r>
            <a:r>
              <a:rPr lang="en-CA" dirty="0"/>
              <a:t>Oct. </a:t>
            </a:r>
            <a:r>
              <a:rPr lang="en-CA" dirty="0" smtClean="0"/>
              <a:t>24/18</a:t>
            </a:r>
            <a:endParaRPr lang="en-CA" dirty="0"/>
          </a:p>
          <a:p>
            <a:r>
              <a:rPr lang="en-CA" dirty="0"/>
              <a:t>Gendered Identities: Culture of </a:t>
            </a:r>
            <a:r>
              <a:rPr lang="en-CA" dirty="0" smtClean="0"/>
              <a:t>Masculinity and Femininity</a:t>
            </a:r>
            <a:endParaRPr lang="en-CA" dirty="0"/>
          </a:p>
          <a:p>
            <a:endParaRPr lang="en-CA" dirty="0"/>
          </a:p>
        </p:txBody>
      </p:sp>
    </p:spTree>
    <p:extLst>
      <p:ext uri="{BB962C8B-B14F-4D97-AF65-F5344CB8AC3E}">
        <p14:creationId xmlns:p14="http://schemas.microsoft.com/office/powerpoint/2010/main" val="12773496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Masculinity: Negative Outcomes</a:t>
            </a:r>
            <a:endParaRPr lang="en-CA" dirty="0"/>
          </a:p>
        </p:txBody>
      </p:sp>
      <p:sp>
        <p:nvSpPr>
          <p:cNvPr id="3" name="Content Placeholder 2"/>
          <p:cNvSpPr>
            <a:spLocks noGrp="1"/>
          </p:cNvSpPr>
          <p:nvPr>
            <p:ph idx="1"/>
          </p:nvPr>
        </p:nvSpPr>
        <p:spPr/>
        <p:txBody>
          <a:bodyPr/>
          <a:lstStyle/>
          <a:p>
            <a:r>
              <a:rPr lang="en-CA" dirty="0"/>
              <a:t>Men compete and continually prove their manhood which leads to aggressive and exploitative attitudes that erode relationships.</a:t>
            </a:r>
          </a:p>
          <a:p>
            <a:r>
              <a:rPr lang="en-CA" b="1" i="1" dirty="0"/>
              <a:t>Success: </a:t>
            </a:r>
            <a:r>
              <a:rPr lang="en-CA" dirty="0"/>
              <a:t>Men are </a:t>
            </a:r>
            <a:r>
              <a:rPr lang="en-CA" i="1" dirty="0"/>
              <a:t>trapped in the harness</a:t>
            </a:r>
            <a:r>
              <a:rPr lang="en-CA" dirty="0"/>
              <a:t> of working to provide (making as much money as possible) and come to see everything as a potential customer, always trying to sell or profit from relationships, often forgoing opportunities for other intimate relationships.</a:t>
            </a:r>
          </a:p>
          <a:p>
            <a:r>
              <a:rPr lang="en-CA" b="1" i="1" dirty="0"/>
              <a:t>Power</a:t>
            </a:r>
            <a:r>
              <a:rPr lang="en-CA" dirty="0"/>
              <a:t>: Men gain power (the ability to be dominant, to control or coerce) through success in attaining the masculine ideal which requires intense pressure and sacrifice. Those that do not achieve this power (the vast majority) end up feeling angry and frustrated in their powerlessness.</a:t>
            </a:r>
          </a:p>
          <a:p>
            <a:endParaRPr lang="en-CA" dirty="0"/>
          </a:p>
        </p:txBody>
      </p:sp>
    </p:spTree>
    <p:extLst>
      <p:ext uri="{BB962C8B-B14F-4D97-AF65-F5344CB8AC3E}">
        <p14:creationId xmlns:p14="http://schemas.microsoft.com/office/powerpoint/2010/main" val="1138518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Masculinity: Catastrophic Outcomes</a:t>
            </a:r>
            <a:endParaRPr lang="en-CA" dirty="0"/>
          </a:p>
        </p:txBody>
      </p:sp>
      <p:sp>
        <p:nvSpPr>
          <p:cNvPr id="3" name="Content Placeholder 2"/>
          <p:cNvSpPr>
            <a:spLocks noGrp="1"/>
          </p:cNvSpPr>
          <p:nvPr>
            <p:ph idx="1"/>
          </p:nvPr>
        </p:nvSpPr>
        <p:spPr/>
        <p:txBody>
          <a:bodyPr/>
          <a:lstStyle/>
          <a:p>
            <a:r>
              <a:rPr lang="en-CA" dirty="0"/>
              <a:t>The result of this negative pressure contributes to several harmful trends:</a:t>
            </a:r>
          </a:p>
          <a:p>
            <a:pPr lvl="1"/>
            <a:r>
              <a:rPr lang="en-CA" dirty="0"/>
              <a:t>Going to extremes to gain power and prestige (steroids, destructive eating patterns, illegal activities)</a:t>
            </a:r>
          </a:p>
          <a:p>
            <a:pPr lvl="1"/>
            <a:r>
              <a:rPr lang="en-CA" dirty="0"/>
              <a:t>A lack of intimate relationships which can isolate the mans from the very society he wishes to dominate</a:t>
            </a:r>
          </a:p>
          <a:p>
            <a:pPr lvl="1"/>
            <a:r>
              <a:rPr lang="en-CA" dirty="0"/>
              <a:t>Increased desperation, depression, or psychosis leading to acts of violence towards the self and others </a:t>
            </a:r>
          </a:p>
          <a:p>
            <a:endParaRPr lang="en-CA" dirty="0"/>
          </a:p>
        </p:txBody>
      </p:sp>
    </p:spTree>
    <p:extLst>
      <p:ext uri="{BB962C8B-B14F-4D97-AF65-F5344CB8AC3E}">
        <p14:creationId xmlns:p14="http://schemas.microsoft.com/office/powerpoint/2010/main" val="6805168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Masculinity: Catastrophic Outcomes</a:t>
            </a:r>
            <a:endParaRPr lang="en-CA" dirty="0"/>
          </a:p>
        </p:txBody>
      </p:sp>
      <p:pic>
        <p:nvPicPr>
          <p:cNvPr id="4" name="Content Placeholder 3" descr="untitled5.png"/>
          <p:cNvPicPr>
            <a:picLocks noGrp="1" noChangeAspect="1"/>
          </p:cNvPicPr>
          <p:nvPr>
            <p:ph idx="1"/>
          </p:nvPr>
        </p:nvPicPr>
        <p:blipFill>
          <a:blip r:embed="rId2" cstate="print"/>
          <a:stretch>
            <a:fillRect/>
          </a:stretch>
        </p:blipFill>
        <p:spPr>
          <a:xfrm>
            <a:off x="846667" y="1682044"/>
            <a:ext cx="8489244" cy="4651023"/>
          </a:xfrm>
          <a:prstGeom prst="rect">
            <a:avLst/>
          </a:prstGeom>
        </p:spPr>
      </p:pic>
    </p:spTree>
    <p:extLst>
      <p:ext uri="{BB962C8B-B14F-4D97-AF65-F5344CB8AC3E}">
        <p14:creationId xmlns:p14="http://schemas.microsoft.com/office/powerpoint/2010/main" val="20638577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Masculinity: Catastrophic Outcomes</a:t>
            </a:r>
            <a:endParaRPr lang="en-CA" dirty="0"/>
          </a:p>
        </p:txBody>
      </p:sp>
      <p:pic>
        <p:nvPicPr>
          <p:cNvPr id="4" name="Content Placeholder 3" descr="c-g02-2-eng.gif"/>
          <p:cNvPicPr>
            <a:picLocks noGrp="1" noChangeAspect="1"/>
          </p:cNvPicPr>
          <p:nvPr>
            <p:ph idx="1"/>
          </p:nvPr>
        </p:nvPicPr>
        <p:blipFill>
          <a:blip r:embed="rId2" cstate="print"/>
          <a:stretch>
            <a:fillRect/>
          </a:stretch>
        </p:blipFill>
        <p:spPr>
          <a:xfrm>
            <a:off x="711200" y="1433690"/>
            <a:ext cx="8365067" cy="5068710"/>
          </a:xfrm>
          <a:prstGeom prst="rect">
            <a:avLst/>
          </a:prstGeom>
        </p:spPr>
      </p:pic>
    </p:spTree>
    <p:extLst>
      <p:ext uri="{BB962C8B-B14F-4D97-AF65-F5344CB8AC3E}">
        <p14:creationId xmlns:p14="http://schemas.microsoft.com/office/powerpoint/2010/main" val="2115191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Femininity: Qualities</a:t>
            </a:r>
          </a:p>
        </p:txBody>
      </p:sp>
      <p:sp>
        <p:nvSpPr>
          <p:cNvPr id="3" name="Content Placeholder 2"/>
          <p:cNvSpPr>
            <a:spLocks noGrp="1"/>
          </p:cNvSpPr>
          <p:nvPr>
            <p:ph idx="1"/>
          </p:nvPr>
        </p:nvSpPr>
        <p:spPr/>
        <p:txBody>
          <a:bodyPr/>
          <a:lstStyle/>
          <a:p>
            <a:r>
              <a:rPr lang="en-CA" b="1" dirty="0"/>
              <a:t>Femininity</a:t>
            </a:r>
            <a:r>
              <a:rPr lang="en-CA" dirty="0"/>
              <a:t>: Term used to describe the qualities of women.</a:t>
            </a:r>
          </a:p>
          <a:p>
            <a:r>
              <a:rPr lang="en-CA" dirty="0"/>
              <a:t>The common acceptance of the notion of femininity has been challenged by women’s movements for several decades.</a:t>
            </a:r>
          </a:p>
          <a:p>
            <a:r>
              <a:rPr lang="en-CA" dirty="0"/>
              <a:t>However, typically there are two prominent sets of expectations:</a:t>
            </a:r>
          </a:p>
          <a:p>
            <a:pPr lvl="1"/>
            <a:r>
              <a:rPr lang="en-CA" b="1" dirty="0"/>
              <a:t>Nurturance, Empathy, and Interdependence</a:t>
            </a:r>
            <a:r>
              <a:rPr lang="en-CA" dirty="0"/>
              <a:t>: women are expected to express care and concern for others, often putting the needs of others ahead of their own, and are expected to be relationship orientated</a:t>
            </a:r>
          </a:p>
          <a:p>
            <a:pPr lvl="1"/>
            <a:r>
              <a:rPr lang="en-CA" b="1" dirty="0"/>
              <a:t>Appearance</a:t>
            </a:r>
            <a:r>
              <a:rPr lang="en-CA" dirty="0"/>
              <a:t>: women are expected to be concerned about their appearance, especially beauty and slenderness</a:t>
            </a:r>
            <a:endParaRPr lang="en-CA" b="1" dirty="0"/>
          </a:p>
          <a:p>
            <a:endParaRPr lang="en-US" dirty="0"/>
          </a:p>
        </p:txBody>
      </p:sp>
    </p:spTree>
    <p:extLst>
      <p:ext uri="{BB962C8B-B14F-4D97-AF65-F5344CB8AC3E}">
        <p14:creationId xmlns:p14="http://schemas.microsoft.com/office/powerpoint/2010/main" val="9349721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Femininity: The Ideal</a:t>
            </a:r>
          </a:p>
        </p:txBody>
      </p:sp>
      <p:pic>
        <p:nvPicPr>
          <p:cNvPr id="4" name="Content Placeholder 3"/>
          <p:cNvPicPr>
            <a:picLocks noGrp="1" noChangeAspect="1"/>
          </p:cNvPicPr>
          <p:nvPr>
            <p:ph idx="1"/>
          </p:nvPr>
        </p:nvPicPr>
        <p:blipFill>
          <a:blip r:embed="rId2"/>
          <a:stretch>
            <a:fillRect/>
          </a:stretch>
        </p:blipFill>
        <p:spPr>
          <a:xfrm>
            <a:off x="1175658" y="2160588"/>
            <a:ext cx="7588332" cy="4204586"/>
          </a:xfrm>
          <a:prstGeom prst="rect">
            <a:avLst/>
          </a:prstGeom>
        </p:spPr>
      </p:pic>
    </p:spTree>
    <p:extLst>
      <p:ext uri="{BB962C8B-B14F-4D97-AF65-F5344CB8AC3E}">
        <p14:creationId xmlns:p14="http://schemas.microsoft.com/office/powerpoint/2010/main" val="39896570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Femininity: Qualities According to Women and Men</a:t>
            </a:r>
          </a:p>
        </p:txBody>
      </p:sp>
      <p:pic>
        <p:nvPicPr>
          <p:cNvPr id="4" name="Content Placeholder 3"/>
          <p:cNvPicPr>
            <a:picLocks noGrp="1" noChangeAspect="1"/>
          </p:cNvPicPr>
          <p:nvPr>
            <p:ph idx="1"/>
          </p:nvPr>
        </p:nvPicPr>
        <p:blipFill>
          <a:blip r:embed="rId2"/>
          <a:stretch>
            <a:fillRect/>
          </a:stretch>
        </p:blipFill>
        <p:spPr>
          <a:xfrm>
            <a:off x="772337" y="1930401"/>
            <a:ext cx="8596668" cy="4515386"/>
          </a:xfrm>
          <a:prstGeom prst="rect">
            <a:avLst/>
          </a:prstGeom>
        </p:spPr>
      </p:pic>
    </p:spTree>
    <p:extLst>
      <p:ext uri="{BB962C8B-B14F-4D97-AF65-F5344CB8AC3E}">
        <p14:creationId xmlns:p14="http://schemas.microsoft.com/office/powerpoint/2010/main" val="5581401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Culture of Femininity: The Ideal According to Countries</a:t>
            </a:r>
          </a:p>
        </p:txBody>
      </p:sp>
      <p:pic>
        <p:nvPicPr>
          <p:cNvPr id="4" name="Content Placeholder 3"/>
          <p:cNvPicPr>
            <a:picLocks noGrp="1" noChangeAspect="1"/>
          </p:cNvPicPr>
          <p:nvPr>
            <p:ph idx="1"/>
          </p:nvPr>
        </p:nvPicPr>
        <p:blipFill>
          <a:blip r:embed="rId2"/>
          <a:stretch>
            <a:fillRect/>
          </a:stretch>
        </p:blipFill>
        <p:spPr>
          <a:xfrm>
            <a:off x="866900" y="2160588"/>
            <a:ext cx="8098970" cy="4275838"/>
          </a:xfrm>
          <a:prstGeom prst="rect">
            <a:avLst/>
          </a:prstGeom>
        </p:spPr>
      </p:pic>
    </p:spTree>
    <p:extLst>
      <p:ext uri="{BB962C8B-B14F-4D97-AF65-F5344CB8AC3E}">
        <p14:creationId xmlns:p14="http://schemas.microsoft.com/office/powerpoint/2010/main" val="21722013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Culture of Femininity: The Ideal in Ads</a:t>
            </a:r>
          </a:p>
        </p:txBody>
      </p:sp>
      <p:pic>
        <p:nvPicPr>
          <p:cNvPr id="4" name="Content Placeholder 3"/>
          <p:cNvPicPr>
            <a:picLocks noGrp="1" noChangeAspect="1"/>
          </p:cNvPicPr>
          <p:nvPr>
            <p:ph idx="1"/>
          </p:nvPr>
        </p:nvPicPr>
        <p:blipFill>
          <a:blip r:embed="rId2"/>
          <a:stretch>
            <a:fillRect/>
          </a:stretch>
        </p:blipFill>
        <p:spPr>
          <a:xfrm>
            <a:off x="677335" y="2160588"/>
            <a:ext cx="8442914" cy="4192711"/>
          </a:xfrm>
          <a:prstGeom prst="rect">
            <a:avLst/>
          </a:prstGeom>
        </p:spPr>
      </p:pic>
    </p:spTree>
    <p:extLst>
      <p:ext uri="{BB962C8B-B14F-4D97-AF65-F5344CB8AC3E}">
        <p14:creationId xmlns:p14="http://schemas.microsoft.com/office/powerpoint/2010/main" val="8622930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Culture of Femininity: The Ideal in Ads</a:t>
            </a:r>
          </a:p>
        </p:txBody>
      </p:sp>
      <p:pic>
        <p:nvPicPr>
          <p:cNvPr id="4" name="Content Placeholder 3"/>
          <p:cNvPicPr>
            <a:picLocks noGrp="1" noChangeAspect="1"/>
          </p:cNvPicPr>
          <p:nvPr>
            <p:ph idx="1"/>
          </p:nvPr>
        </p:nvPicPr>
        <p:blipFill>
          <a:blip r:embed="rId2"/>
          <a:stretch>
            <a:fillRect/>
          </a:stretch>
        </p:blipFill>
        <p:spPr>
          <a:xfrm>
            <a:off x="427512" y="2160588"/>
            <a:ext cx="8514607" cy="4418342"/>
          </a:xfrm>
          <a:prstGeom prst="rect">
            <a:avLst/>
          </a:prstGeom>
        </p:spPr>
      </p:pic>
    </p:spTree>
    <p:extLst>
      <p:ext uri="{BB962C8B-B14F-4D97-AF65-F5344CB8AC3E}">
        <p14:creationId xmlns:p14="http://schemas.microsoft.com/office/powerpoint/2010/main" val="895079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Conception of Gender</a:t>
            </a:r>
            <a:endParaRPr lang="en-CA" dirty="0"/>
          </a:p>
        </p:txBody>
      </p:sp>
      <p:sp>
        <p:nvSpPr>
          <p:cNvPr id="3" name="Content Placeholder 2"/>
          <p:cNvSpPr>
            <a:spLocks noGrp="1"/>
          </p:cNvSpPr>
          <p:nvPr>
            <p:ph idx="1"/>
          </p:nvPr>
        </p:nvSpPr>
        <p:spPr/>
        <p:txBody>
          <a:bodyPr/>
          <a:lstStyle/>
          <a:p>
            <a:r>
              <a:rPr lang="en-CA" dirty="0"/>
              <a:t>Gender Identity: a person’s sense of their self as a gendered person. </a:t>
            </a:r>
          </a:p>
          <a:p>
            <a:r>
              <a:rPr lang="en-CA" dirty="0"/>
              <a:t>Once considered to be a relatively stable property of all individuals, gender identity is now seen by many as a relational, situational, and fluid quality that intersects with other identities that shape the self.</a:t>
            </a:r>
          </a:p>
          <a:p>
            <a:r>
              <a:rPr lang="en-CA" dirty="0"/>
              <a:t>In short, very subjective and liable to be different relative to the individual</a:t>
            </a:r>
            <a:endParaRPr lang="en-US" dirty="0"/>
          </a:p>
          <a:p>
            <a:endParaRPr lang="en-CA" dirty="0"/>
          </a:p>
        </p:txBody>
      </p:sp>
    </p:spTree>
    <p:extLst>
      <p:ext uri="{BB962C8B-B14F-4D97-AF65-F5344CB8AC3E}">
        <p14:creationId xmlns:p14="http://schemas.microsoft.com/office/powerpoint/2010/main" val="3324526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Culture of Femininity: The Ideal in Ads</a:t>
            </a:r>
          </a:p>
        </p:txBody>
      </p:sp>
      <p:pic>
        <p:nvPicPr>
          <p:cNvPr id="4" name="Content Placeholder 3"/>
          <p:cNvPicPr>
            <a:picLocks noGrp="1" noChangeAspect="1"/>
          </p:cNvPicPr>
          <p:nvPr>
            <p:ph idx="1"/>
          </p:nvPr>
        </p:nvPicPr>
        <p:blipFill>
          <a:blip r:embed="rId2"/>
          <a:stretch>
            <a:fillRect/>
          </a:stretch>
        </p:blipFill>
        <p:spPr>
          <a:xfrm>
            <a:off x="677334" y="2160588"/>
            <a:ext cx="8596668" cy="4240212"/>
          </a:xfrm>
          <a:prstGeom prst="rect">
            <a:avLst/>
          </a:prstGeom>
        </p:spPr>
      </p:pic>
    </p:spTree>
    <p:extLst>
      <p:ext uri="{BB962C8B-B14F-4D97-AF65-F5344CB8AC3E}">
        <p14:creationId xmlns:p14="http://schemas.microsoft.com/office/powerpoint/2010/main" val="36949461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Culture of Femininity: The Ideal in Ads</a:t>
            </a:r>
          </a:p>
        </p:txBody>
      </p:sp>
      <p:pic>
        <p:nvPicPr>
          <p:cNvPr id="4" name="Content Placeholder 3"/>
          <p:cNvPicPr>
            <a:picLocks noGrp="1" noChangeAspect="1"/>
          </p:cNvPicPr>
          <p:nvPr>
            <p:ph idx="1"/>
          </p:nvPr>
        </p:nvPicPr>
        <p:blipFill>
          <a:blip r:embed="rId2"/>
          <a:stretch>
            <a:fillRect/>
          </a:stretch>
        </p:blipFill>
        <p:spPr>
          <a:xfrm>
            <a:off x="1527207" y="2160588"/>
            <a:ext cx="6897623" cy="3881437"/>
          </a:xfrm>
          <a:prstGeom prst="rect">
            <a:avLst/>
          </a:prstGeom>
        </p:spPr>
      </p:pic>
    </p:spTree>
    <p:extLst>
      <p:ext uri="{BB962C8B-B14F-4D97-AF65-F5344CB8AC3E}">
        <p14:creationId xmlns:p14="http://schemas.microsoft.com/office/powerpoint/2010/main" val="2382328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Femininity-Negative Outcomes</a:t>
            </a:r>
            <a:endParaRPr lang="en-US" dirty="0"/>
          </a:p>
        </p:txBody>
      </p:sp>
      <p:sp>
        <p:nvSpPr>
          <p:cNvPr id="3" name="Content Placeholder 2"/>
          <p:cNvSpPr>
            <a:spLocks noGrp="1"/>
          </p:cNvSpPr>
          <p:nvPr>
            <p:ph idx="1"/>
          </p:nvPr>
        </p:nvSpPr>
        <p:spPr/>
        <p:txBody>
          <a:bodyPr/>
          <a:lstStyle/>
          <a:p>
            <a:pPr lvl="0"/>
            <a:r>
              <a:rPr lang="en-CA" b="1" dirty="0">
                <a:solidFill>
                  <a:prstClr val="black"/>
                </a:solidFill>
              </a:rPr>
              <a:t>Ceding Power: </a:t>
            </a:r>
            <a:r>
              <a:rPr lang="en-CA" dirty="0">
                <a:solidFill>
                  <a:prstClr val="black"/>
                </a:solidFill>
              </a:rPr>
              <a:t>By focusing primarily on the needs of others women cede power, decision-making, and the majority of control over their lives to men who, in turn, may not be looking out explicitly for their best interests.</a:t>
            </a:r>
          </a:p>
          <a:p>
            <a:pPr lvl="0"/>
            <a:r>
              <a:rPr lang="en-CA" b="1" dirty="0">
                <a:solidFill>
                  <a:prstClr val="black"/>
                </a:solidFill>
              </a:rPr>
              <a:t>Distorted Image: </a:t>
            </a:r>
            <a:r>
              <a:rPr lang="en-CA" dirty="0">
                <a:solidFill>
                  <a:prstClr val="black"/>
                </a:solidFill>
              </a:rPr>
              <a:t>Image becomes not just an ideal but an obsession.</a:t>
            </a:r>
          </a:p>
          <a:p>
            <a:r>
              <a:rPr lang="en-CA" dirty="0"/>
              <a:t>Women can suffer from </a:t>
            </a:r>
            <a:r>
              <a:rPr lang="en-CA" b="1" dirty="0"/>
              <a:t>internalized oppression</a:t>
            </a:r>
            <a:r>
              <a:rPr lang="en-CA" dirty="0"/>
              <a:t> where they discipline their bodies to achieve the emphasized ideal, regardless of the costs.</a:t>
            </a:r>
          </a:p>
          <a:p>
            <a:endParaRPr lang="en-US" dirty="0"/>
          </a:p>
        </p:txBody>
      </p:sp>
    </p:spTree>
    <p:extLst>
      <p:ext uri="{BB962C8B-B14F-4D97-AF65-F5344CB8AC3E}">
        <p14:creationId xmlns:p14="http://schemas.microsoft.com/office/powerpoint/2010/main" val="37521972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Femininity-Catastrophic Outcomes</a:t>
            </a:r>
            <a:endParaRPr lang="en-US" dirty="0"/>
          </a:p>
        </p:txBody>
      </p:sp>
      <p:sp>
        <p:nvSpPr>
          <p:cNvPr id="3" name="Content Placeholder 2"/>
          <p:cNvSpPr>
            <a:spLocks noGrp="1"/>
          </p:cNvSpPr>
          <p:nvPr>
            <p:ph idx="1"/>
          </p:nvPr>
        </p:nvSpPr>
        <p:spPr/>
        <p:txBody>
          <a:bodyPr/>
          <a:lstStyle/>
          <a:p>
            <a:r>
              <a:rPr lang="en-CA" dirty="0"/>
              <a:t>The result can contribute to several harmful trends:</a:t>
            </a:r>
          </a:p>
          <a:p>
            <a:pPr lvl="1"/>
            <a:r>
              <a:rPr lang="en-CA" dirty="0"/>
              <a:t>Social inequality at work, in the family, and even in all relationships which leads to an underclass of over half the population</a:t>
            </a:r>
          </a:p>
          <a:p>
            <a:pPr lvl="1"/>
            <a:r>
              <a:rPr lang="en-CA" dirty="0"/>
              <a:t>Increased health problems as women try to attain the </a:t>
            </a:r>
            <a:r>
              <a:rPr lang="en-CA" i="1" dirty="0"/>
              <a:t>perfect appearance </a:t>
            </a:r>
            <a:r>
              <a:rPr lang="en-CA" dirty="0"/>
              <a:t>that does not really exist (beauty myth)</a:t>
            </a:r>
          </a:p>
          <a:p>
            <a:pPr lvl="1"/>
            <a:r>
              <a:rPr lang="en-CA" dirty="0"/>
              <a:t>Increased isolation, depression, and even psychosis that can lead to self inflicted wounds or even suicide</a:t>
            </a:r>
          </a:p>
          <a:p>
            <a:endParaRPr lang="en-US" dirty="0"/>
          </a:p>
        </p:txBody>
      </p:sp>
    </p:spTree>
    <p:extLst>
      <p:ext uri="{BB962C8B-B14F-4D97-AF65-F5344CB8AC3E}">
        <p14:creationId xmlns:p14="http://schemas.microsoft.com/office/powerpoint/2010/main" val="15667434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Femininity-Catastrophic Outcomes: Eating Disorders</a:t>
            </a:r>
            <a:endParaRPr lang="en-US" dirty="0"/>
          </a:p>
        </p:txBody>
      </p:sp>
      <p:pic>
        <p:nvPicPr>
          <p:cNvPr id="4" name="Content Placeholder 3">
            <a:extLst>
              <a:ext uri="{FF2B5EF4-FFF2-40B4-BE49-F238E27FC236}">
                <a16:creationId xmlns="" xmlns:a16="http://schemas.microsoft.com/office/drawing/2014/main" xmlns:lc="http://schemas.openxmlformats.org/drawingml/2006/lockedCanvas" id="{CF6342F5-1F75-4CAD-B5E3-5E35FD9F3591}"/>
              </a:ext>
            </a:extLst>
          </p:cNvPr>
          <p:cNvPicPr>
            <a:picLocks noGrp="1" noChangeAspect="1"/>
          </p:cNvPicPr>
          <p:nvPr>
            <p:ph idx="1"/>
          </p:nvPr>
        </p:nvPicPr>
        <p:blipFill>
          <a:blip r:embed="rId2"/>
          <a:stretch>
            <a:fillRect/>
          </a:stretch>
        </p:blipFill>
        <p:spPr>
          <a:xfrm>
            <a:off x="1121536" y="2160588"/>
            <a:ext cx="7708965" cy="3881437"/>
          </a:xfrm>
          <a:prstGeom prst="rect">
            <a:avLst/>
          </a:prstGeom>
        </p:spPr>
      </p:pic>
    </p:spTree>
    <p:extLst>
      <p:ext uri="{BB962C8B-B14F-4D97-AF65-F5344CB8AC3E}">
        <p14:creationId xmlns:p14="http://schemas.microsoft.com/office/powerpoint/2010/main" val="25136255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Femininity: Across Societies- An Overall View</a:t>
            </a:r>
          </a:p>
        </p:txBody>
      </p:sp>
      <p:sp>
        <p:nvSpPr>
          <p:cNvPr id="3" name="Content Placeholder 2"/>
          <p:cNvSpPr>
            <a:spLocks noGrp="1"/>
          </p:cNvSpPr>
          <p:nvPr>
            <p:ph idx="1"/>
          </p:nvPr>
        </p:nvSpPr>
        <p:spPr/>
        <p:txBody>
          <a:bodyPr/>
          <a:lstStyle/>
          <a:p>
            <a:r>
              <a:rPr lang="en-US" dirty="0"/>
              <a:t>Ultimately what we think we can do and what are off limits are culturally relative.</a:t>
            </a:r>
          </a:p>
          <a:p>
            <a:r>
              <a:rPr lang="en-US" dirty="0"/>
              <a:t>Documentary: BBC. “What Stands in the Way of Women Being Equal to Men?</a:t>
            </a:r>
          </a:p>
          <a:p>
            <a:pPr marL="0" indent="0">
              <a:buNone/>
            </a:pPr>
            <a:endParaRPr lang="en-US" dirty="0">
              <a:hlinkClick r:id="rId2"/>
            </a:endParaRPr>
          </a:p>
          <a:p>
            <a:pPr marL="0" indent="0">
              <a:buNone/>
            </a:pPr>
            <a:r>
              <a:rPr lang="en-US" dirty="0">
                <a:hlinkClick r:id="rId2"/>
              </a:rPr>
              <a:t>https://www.youtube.com/watch?v=ayj9EVc2ZLI</a:t>
            </a:r>
            <a:endParaRPr lang="en-US" dirty="0"/>
          </a:p>
          <a:p>
            <a:endParaRPr lang="en-CA" dirty="0"/>
          </a:p>
          <a:p>
            <a:endParaRPr lang="en-US" dirty="0"/>
          </a:p>
        </p:txBody>
      </p:sp>
    </p:spTree>
    <p:extLst>
      <p:ext uri="{BB962C8B-B14F-4D97-AF65-F5344CB8AC3E}">
        <p14:creationId xmlns:p14="http://schemas.microsoft.com/office/powerpoint/2010/main" val="785309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D34E17B-30E8-4614-8341-41144966F09E}"/>
              </a:ext>
            </a:extLst>
          </p:cNvPr>
          <p:cNvSpPr>
            <a:spLocks noGrp="1"/>
          </p:cNvSpPr>
          <p:nvPr>
            <p:ph type="title"/>
          </p:nvPr>
        </p:nvSpPr>
        <p:spPr/>
        <p:txBody>
          <a:bodyPr/>
          <a:lstStyle/>
          <a:p>
            <a:r>
              <a:rPr lang="en-US" dirty="0"/>
              <a:t>Conception of Masculinity</a:t>
            </a:r>
            <a:endParaRPr lang="en-CA" dirty="0"/>
          </a:p>
        </p:txBody>
      </p:sp>
      <p:pic>
        <p:nvPicPr>
          <p:cNvPr id="4" name="Content Placeholder 3">
            <a:extLst>
              <a:ext uri="{FF2B5EF4-FFF2-40B4-BE49-F238E27FC236}">
                <a16:creationId xmlns:a16="http://schemas.microsoft.com/office/drawing/2014/main" xmlns="" id="{5D6E4B2D-B516-43D2-8816-D0859BCF3303}"/>
              </a:ext>
            </a:extLst>
          </p:cNvPr>
          <p:cNvPicPr>
            <a:picLocks noGrp="1" noChangeAspect="1"/>
          </p:cNvPicPr>
          <p:nvPr>
            <p:ph idx="1"/>
          </p:nvPr>
        </p:nvPicPr>
        <p:blipFill>
          <a:blip r:embed="rId2"/>
          <a:stretch>
            <a:fillRect/>
          </a:stretch>
        </p:blipFill>
        <p:spPr>
          <a:xfrm>
            <a:off x="878270" y="2160588"/>
            <a:ext cx="8195498" cy="3881437"/>
          </a:xfrm>
          <a:prstGeom prst="rect">
            <a:avLst/>
          </a:prstGeom>
        </p:spPr>
      </p:pic>
    </p:spTree>
    <p:extLst>
      <p:ext uri="{BB962C8B-B14F-4D97-AF65-F5344CB8AC3E}">
        <p14:creationId xmlns:p14="http://schemas.microsoft.com/office/powerpoint/2010/main" val="15048073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Conception of Masculinity</a:t>
            </a:r>
            <a:endParaRPr lang="en-CA" dirty="0"/>
          </a:p>
        </p:txBody>
      </p:sp>
      <p:sp>
        <p:nvSpPr>
          <p:cNvPr id="3" name="Content Placeholder 2"/>
          <p:cNvSpPr>
            <a:spLocks noGrp="1"/>
          </p:cNvSpPr>
          <p:nvPr>
            <p:ph idx="1"/>
          </p:nvPr>
        </p:nvSpPr>
        <p:spPr/>
        <p:txBody>
          <a:bodyPr/>
          <a:lstStyle/>
          <a:p>
            <a:r>
              <a:rPr lang="en-CA" dirty="0"/>
              <a:t>While there are multiple ways to be masculine, society still tends to measure men according to certain normative expectations.</a:t>
            </a:r>
          </a:p>
          <a:p>
            <a:r>
              <a:rPr lang="en-CA" dirty="0"/>
              <a:t>In Western Society, masculine ideals include the following qualities:</a:t>
            </a:r>
          </a:p>
          <a:p>
            <a:pPr lvl="1"/>
            <a:r>
              <a:rPr lang="en-CA" b="1" dirty="0"/>
              <a:t>Competition, Success, Achievement</a:t>
            </a:r>
            <a:r>
              <a:rPr lang="en-CA" dirty="0"/>
              <a:t>: the act of striving to do ones best and outperforming others if possible.</a:t>
            </a:r>
          </a:p>
          <a:p>
            <a:pPr lvl="1"/>
            <a:r>
              <a:rPr lang="en-CA" b="1" dirty="0"/>
              <a:t>Self reliance, Assertiveness, Strength, Toughness</a:t>
            </a:r>
            <a:r>
              <a:rPr lang="en-CA" dirty="0"/>
              <a:t>: pressure to act in control in any situation, to solve problems and to fight for what is right, defending against those who challenge their position, not showing weakness or emotion (or other qualities deemed feminine). </a:t>
            </a:r>
          </a:p>
          <a:p>
            <a:endParaRPr lang="en-CA" dirty="0"/>
          </a:p>
        </p:txBody>
      </p:sp>
    </p:spTree>
    <p:extLst>
      <p:ext uri="{BB962C8B-B14F-4D97-AF65-F5344CB8AC3E}">
        <p14:creationId xmlns:p14="http://schemas.microsoft.com/office/powerpoint/2010/main" val="2769099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Conception of Masculinity</a:t>
            </a:r>
            <a:endParaRPr lang="en-CA" dirty="0"/>
          </a:p>
        </p:txBody>
      </p:sp>
      <p:sp>
        <p:nvSpPr>
          <p:cNvPr id="3" name="Content Placeholder 2"/>
          <p:cNvSpPr>
            <a:spLocks noGrp="1"/>
          </p:cNvSpPr>
          <p:nvPr>
            <p:ph idx="1"/>
          </p:nvPr>
        </p:nvSpPr>
        <p:spPr/>
        <p:txBody>
          <a:bodyPr/>
          <a:lstStyle/>
          <a:p>
            <a:r>
              <a:rPr lang="en-CA" dirty="0"/>
              <a:t>Not all versions of masculinity are equal. </a:t>
            </a:r>
          </a:p>
          <a:p>
            <a:r>
              <a:rPr lang="en-CA" dirty="0"/>
              <a:t>Some types are clearly more socially desirable.</a:t>
            </a:r>
          </a:p>
          <a:p>
            <a:r>
              <a:rPr lang="en-CA" b="1" dirty="0"/>
              <a:t>Hegemonic Masculinity</a:t>
            </a:r>
            <a:r>
              <a:rPr lang="en-CA" dirty="0"/>
              <a:t>: Dominant form of masculinity that oppresses those of any gender who don’t conform to its standard.</a:t>
            </a:r>
          </a:p>
          <a:p>
            <a:r>
              <a:rPr lang="en-CA" dirty="0"/>
              <a:t>In western society these generally white, middle/upper class, heterosexual and Christian men.</a:t>
            </a:r>
          </a:p>
          <a:p>
            <a:endParaRPr lang="en-CA" dirty="0"/>
          </a:p>
        </p:txBody>
      </p:sp>
    </p:spTree>
    <p:extLst>
      <p:ext uri="{BB962C8B-B14F-4D97-AF65-F5344CB8AC3E}">
        <p14:creationId xmlns:p14="http://schemas.microsoft.com/office/powerpoint/2010/main" val="2812722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Hegemonic Masculine</a:t>
            </a:r>
            <a:endParaRPr lang="en-CA" dirty="0"/>
          </a:p>
        </p:txBody>
      </p:sp>
      <p:pic>
        <p:nvPicPr>
          <p:cNvPr id="4" name="Content Placeholder 3" descr="marlboro.jpg"/>
          <p:cNvPicPr>
            <a:picLocks noGrp="1" noChangeAspect="1"/>
          </p:cNvPicPr>
          <p:nvPr>
            <p:ph idx="1"/>
          </p:nvPr>
        </p:nvPicPr>
        <p:blipFill>
          <a:blip r:embed="rId2" cstate="print"/>
          <a:stretch>
            <a:fillRect/>
          </a:stretch>
        </p:blipFill>
        <p:spPr>
          <a:xfrm>
            <a:off x="1727200" y="1625599"/>
            <a:ext cx="6333067" cy="4605867"/>
          </a:xfrm>
          <a:prstGeom prst="rect">
            <a:avLst/>
          </a:prstGeom>
        </p:spPr>
      </p:pic>
    </p:spTree>
    <p:extLst>
      <p:ext uri="{BB962C8B-B14F-4D97-AF65-F5344CB8AC3E}">
        <p14:creationId xmlns:p14="http://schemas.microsoft.com/office/powerpoint/2010/main" val="3800447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Hegemonic Masculine</a:t>
            </a:r>
            <a:endParaRPr lang="en-CA" dirty="0"/>
          </a:p>
        </p:txBody>
      </p:sp>
      <p:pic>
        <p:nvPicPr>
          <p:cNvPr id="4" name="Content Placeholder 3" descr="untitled9.png"/>
          <p:cNvPicPr>
            <a:picLocks noGrp="1" noChangeAspect="1"/>
          </p:cNvPicPr>
          <p:nvPr>
            <p:ph idx="1"/>
          </p:nvPr>
        </p:nvPicPr>
        <p:blipFill>
          <a:blip r:embed="rId2" cstate="print"/>
          <a:stretch>
            <a:fillRect/>
          </a:stretch>
        </p:blipFill>
        <p:spPr>
          <a:xfrm>
            <a:off x="982133" y="1738489"/>
            <a:ext cx="7766756" cy="4041422"/>
          </a:xfrm>
          <a:prstGeom prst="rect">
            <a:avLst/>
          </a:prstGeom>
        </p:spPr>
      </p:pic>
    </p:spTree>
    <p:extLst>
      <p:ext uri="{BB962C8B-B14F-4D97-AF65-F5344CB8AC3E}">
        <p14:creationId xmlns:p14="http://schemas.microsoft.com/office/powerpoint/2010/main" val="2033901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8BB4480-07A9-4071-A610-F33CF4CB3D72}"/>
              </a:ext>
            </a:extLst>
          </p:cNvPr>
          <p:cNvSpPr>
            <a:spLocks noGrp="1"/>
          </p:cNvSpPr>
          <p:nvPr>
            <p:ph type="title"/>
          </p:nvPr>
        </p:nvSpPr>
        <p:spPr/>
        <p:txBody>
          <a:bodyPr/>
          <a:lstStyle/>
          <a:p>
            <a:r>
              <a:rPr lang="en-US" dirty="0"/>
              <a:t>Hegemonic Masculine</a:t>
            </a:r>
            <a:endParaRPr lang="en-CA" dirty="0"/>
          </a:p>
        </p:txBody>
      </p:sp>
      <p:pic>
        <p:nvPicPr>
          <p:cNvPr id="4" name="Content Placeholder 3">
            <a:extLst>
              <a:ext uri="{FF2B5EF4-FFF2-40B4-BE49-F238E27FC236}">
                <a16:creationId xmlns:a16="http://schemas.microsoft.com/office/drawing/2014/main" xmlns="" id="{1714132F-9725-489D-AE9F-3B6F78BEA264}"/>
              </a:ext>
            </a:extLst>
          </p:cNvPr>
          <p:cNvPicPr>
            <a:picLocks noGrp="1" noChangeAspect="1"/>
          </p:cNvPicPr>
          <p:nvPr>
            <p:ph idx="1"/>
          </p:nvPr>
        </p:nvPicPr>
        <p:blipFill>
          <a:blip r:embed="rId2"/>
          <a:stretch>
            <a:fillRect/>
          </a:stretch>
        </p:blipFill>
        <p:spPr>
          <a:xfrm>
            <a:off x="955964" y="2160588"/>
            <a:ext cx="8318038" cy="4198648"/>
          </a:xfrm>
          <a:prstGeom prst="rect">
            <a:avLst/>
          </a:prstGeom>
        </p:spPr>
      </p:pic>
    </p:spTree>
    <p:extLst>
      <p:ext uri="{BB962C8B-B14F-4D97-AF65-F5344CB8AC3E}">
        <p14:creationId xmlns:p14="http://schemas.microsoft.com/office/powerpoint/2010/main" val="1264386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Hegemonic Masculine</a:t>
            </a:r>
            <a:endParaRPr lang="en-CA" dirty="0"/>
          </a:p>
        </p:txBody>
      </p:sp>
      <p:sp>
        <p:nvSpPr>
          <p:cNvPr id="3" name="Content Placeholder 2"/>
          <p:cNvSpPr>
            <a:spLocks noGrp="1"/>
          </p:cNvSpPr>
          <p:nvPr>
            <p:ph idx="1"/>
          </p:nvPr>
        </p:nvSpPr>
        <p:spPr/>
        <p:txBody>
          <a:bodyPr/>
          <a:lstStyle/>
          <a:p>
            <a:r>
              <a:rPr lang="en-CA" dirty="0"/>
              <a:t>The common thread in these expectations is </a:t>
            </a:r>
            <a:r>
              <a:rPr lang="en-CA" i="1" dirty="0"/>
              <a:t>performance</a:t>
            </a:r>
            <a:r>
              <a:rPr lang="en-CA" dirty="0"/>
              <a:t>: men’s masculinity is judged by performance.</a:t>
            </a:r>
          </a:p>
          <a:p>
            <a:r>
              <a:rPr lang="en-CA" dirty="0"/>
              <a:t>They are also culturally specific.</a:t>
            </a:r>
          </a:p>
          <a:p>
            <a:r>
              <a:rPr lang="en-CA" dirty="0"/>
              <a:t>Furthermore, they change over time and place, depending on the needs and features of a particular culture.</a:t>
            </a:r>
          </a:p>
          <a:p>
            <a:endParaRPr lang="en-CA" dirty="0"/>
          </a:p>
        </p:txBody>
      </p:sp>
    </p:spTree>
    <p:extLst>
      <p:ext uri="{BB962C8B-B14F-4D97-AF65-F5344CB8AC3E}">
        <p14:creationId xmlns:p14="http://schemas.microsoft.com/office/powerpoint/2010/main" val="82191297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945</TotalTime>
  <Words>854</Words>
  <Application>Microsoft Office PowerPoint</Application>
  <PresentationFormat>Widescreen</PresentationFormat>
  <Paragraphs>64</Paragraphs>
  <Slides>25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Trebuchet MS</vt:lpstr>
      <vt:lpstr>Wingdings 3</vt:lpstr>
      <vt:lpstr>Facet</vt:lpstr>
      <vt:lpstr>WGST 100-L01: Introduction to Women’s and Gender Studies</vt:lpstr>
      <vt:lpstr>Our Conception of Gender</vt:lpstr>
      <vt:lpstr>Conception of Masculinity</vt:lpstr>
      <vt:lpstr>Conception of Masculinity</vt:lpstr>
      <vt:lpstr>Conception of Masculinity</vt:lpstr>
      <vt:lpstr>Hegemonic Masculine</vt:lpstr>
      <vt:lpstr>Hegemonic Masculine</vt:lpstr>
      <vt:lpstr>Hegemonic Masculine</vt:lpstr>
      <vt:lpstr>Hegemonic Masculine</vt:lpstr>
      <vt:lpstr>Masculinity: Negative Outcomes</vt:lpstr>
      <vt:lpstr>Masculinity: Catastrophic Outcomes</vt:lpstr>
      <vt:lpstr>Masculinity: Catastrophic Outcomes</vt:lpstr>
      <vt:lpstr>Masculinity: Catastrophic Outcomes</vt:lpstr>
      <vt:lpstr>Femininity: Qualities</vt:lpstr>
      <vt:lpstr>Femininity: The Ideal</vt:lpstr>
      <vt:lpstr>Femininity: Qualities According to Women and Men</vt:lpstr>
      <vt:lpstr>Culture of Femininity: The Ideal According to Countries</vt:lpstr>
      <vt:lpstr>Culture of Femininity: The Ideal in Ads</vt:lpstr>
      <vt:lpstr>Culture of Femininity: The Ideal in Ads</vt:lpstr>
      <vt:lpstr>Culture of Femininity: The Ideal in Ads</vt:lpstr>
      <vt:lpstr>Culture of Femininity: The Ideal in Ads</vt:lpstr>
      <vt:lpstr>Femininity-Negative Outcomes</vt:lpstr>
      <vt:lpstr>Femininity-Catastrophic Outcomes</vt:lpstr>
      <vt:lpstr>Femininity-Catastrophic Outcomes: Eating Disorders</vt:lpstr>
      <vt:lpstr>Femininity: Across Societies- An Overall View</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SOST 110-050 Introduction to Mass Media</dc:title>
  <dc:creator>Jeff Walters</dc:creator>
  <cp:lastModifiedBy>Jeffrey Walters</cp:lastModifiedBy>
  <cp:revision>195</cp:revision>
  <dcterms:created xsi:type="dcterms:W3CDTF">2014-07-02T13:02:12Z</dcterms:created>
  <dcterms:modified xsi:type="dcterms:W3CDTF">2018-10-24T18:48:47Z</dcterms:modified>
</cp:coreProperties>
</file>

<file path=docProps/thumbnail.jpeg>
</file>